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60" r:id="rId5"/>
    <p:sldId id="259" r:id="rId6"/>
    <p:sldId id="263" r:id="rId7"/>
    <p:sldId id="264"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76" d="100"/>
          <a:sy n="76" d="100"/>
        </p:scale>
        <p:origin x="102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FE6600-E63F-416C-9FE4-7EDB719A7449}" type="datetimeFigureOut">
              <a:rPr lang="en-US" smtClean="0"/>
              <a:pPr/>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17052-9EDD-47CA-91E0-226F873277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E6600-E63F-416C-9FE4-7EDB719A7449}" type="datetimeFigureOut">
              <a:rPr lang="en-US" smtClean="0"/>
              <a:pPr/>
              <a:t>11/29/2017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17052-9EDD-47CA-91E0-226F873277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How to Incorporate Sources</a:t>
            </a: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en-US" dirty="0" smtClean="0"/>
              <a:t>Direct Quotes</a:t>
            </a:r>
          </a:p>
          <a:p>
            <a:pPr>
              <a:buNone/>
            </a:pPr>
            <a:r>
              <a:rPr lang="en-US" dirty="0" smtClean="0"/>
              <a:t>“Monmouth University offers a wide range of activities for students, including athletics, clubs and honor societies” (“Monmouth”).</a:t>
            </a:r>
          </a:p>
          <a:p>
            <a:r>
              <a:rPr lang="en-US" dirty="0" smtClean="0"/>
              <a:t>Embedded Quotes</a:t>
            </a:r>
          </a:p>
          <a:p>
            <a:pPr>
              <a:buNone/>
            </a:pPr>
            <a:r>
              <a:rPr lang="en-US" dirty="0" smtClean="0"/>
              <a:t>According to one student, “Rowan feels like home away from home” giving her a sense of “both freedom and security”(</a:t>
            </a:r>
            <a:r>
              <a:rPr lang="en-US" dirty="0" err="1" smtClean="0"/>
              <a:t>Slage</a:t>
            </a:r>
            <a:r>
              <a:rPr lang="en-US" dirty="0" smtClean="0"/>
              <a:t> 212).</a:t>
            </a:r>
          </a:p>
          <a:p>
            <a:r>
              <a:rPr lang="en-US" dirty="0" smtClean="0"/>
              <a:t>Paraphrase</a:t>
            </a:r>
          </a:p>
          <a:p>
            <a:pPr>
              <a:buNone/>
            </a:pPr>
            <a:r>
              <a:rPr lang="en-US" dirty="0" smtClean="0"/>
              <a:t>With 112 majors and its location in Philadelphia (“Drexel”), Drexel University would be a good fit for 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Sample </a:t>
            </a:r>
            <a:r>
              <a:rPr lang="en-US" smtClean="0"/>
              <a:t>In-Text Citation</a:t>
            </a:r>
            <a:endParaRPr lang="en-US"/>
          </a:p>
        </p:txBody>
      </p:sp>
      <p:sp>
        <p:nvSpPr>
          <p:cNvPr id="5" name="Content Placeholder 4"/>
          <p:cNvSpPr>
            <a:spLocks noGrp="1"/>
          </p:cNvSpPr>
          <p:nvPr>
            <p:ph idx="1"/>
          </p:nvPr>
        </p:nvSpPr>
        <p:spPr/>
        <p:txBody>
          <a:bodyPr>
            <a:normAutofit lnSpcReduction="10000"/>
          </a:bodyPr>
          <a:lstStyle/>
          <a:p>
            <a:pPr>
              <a:buNone/>
            </a:pPr>
            <a:r>
              <a:rPr lang="en-US" dirty="0" smtClean="0"/>
              <a:t>According to </a:t>
            </a:r>
            <a:r>
              <a:rPr lang="en-US" i="1" dirty="0" smtClean="0"/>
              <a:t>U.S. News and World Report, </a:t>
            </a:r>
            <a:r>
              <a:rPr lang="en-US" dirty="0" smtClean="0"/>
              <a:t> Georgian Court leads the nation in graduation rates (Bain 22).  </a:t>
            </a:r>
          </a:p>
          <a:p>
            <a:pPr>
              <a:buNone/>
            </a:pPr>
            <a:endParaRPr lang="en-US" dirty="0"/>
          </a:p>
          <a:p>
            <a:pPr>
              <a:buNone/>
            </a:pPr>
            <a:r>
              <a:rPr lang="en-US" dirty="0" smtClean="0"/>
              <a:t>Nursing is a profession that continues to grow at a significant pace.  Walter Aaron, a leading economist, predicts the medical profession will grow “more than any other profession in the next twenty years” (Aaron </a:t>
            </a:r>
            <a:r>
              <a:rPr lang="en-US" smtClean="0"/>
              <a:t>14).</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Citation for Internet Source</a:t>
            </a:r>
            <a:br>
              <a:rPr lang="en-US" dirty="0" smtClean="0"/>
            </a:br>
            <a:endParaRPr lang="en-US" dirty="0"/>
          </a:p>
        </p:txBody>
      </p:sp>
      <p:sp>
        <p:nvSpPr>
          <p:cNvPr id="3" name="Content Placeholder 2"/>
          <p:cNvSpPr>
            <a:spLocks noGrp="1"/>
          </p:cNvSpPr>
          <p:nvPr>
            <p:ph idx="1"/>
          </p:nvPr>
        </p:nvSpPr>
        <p:spPr>
          <a:xfrm>
            <a:off x="381000" y="1143000"/>
            <a:ext cx="8763000" cy="5562600"/>
          </a:xfrm>
        </p:spPr>
        <p:txBody>
          <a:bodyPr>
            <a:normAutofit/>
          </a:bodyPr>
          <a:lstStyle/>
          <a:p>
            <a:pPr>
              <a:buNone/>
            </a:pPr>
            <a:r>
              <a:rPr lang="en-US" dirty="0" smtClean="0"/>
              <a:t> When Lee was challenged to turn her short stories into a novel, at one point she “suddenly threw open a window and scattered five years of work onto the dirty snow below” (“To Kill”).</a:t>
            </a:r>
          </a:p>
          <a:p>
            <a:pPr>
              <a:buNone/>
            </a:pPr>
            <a:endParaRPr lang="en-US" dirty="0" smtClean="0"/>
          </a:p>
          <a:p>
            <a:pPr>
              <a:buNone/>
            </a:pPr>
            <a:r>
              <a:rPr lang="en-US" dirty="0" smtClean="0"/>
              <a:t>Works Cited: </a:t>
            </a:r>
          </a:p>
          <a:p>
            <a:pPr>
              <a:buNone/>
            </a:pPr>
            <a:r>
              <a:rPr lang="en-US" dirty="0" smtClean="0"/>
              <a:t>		 “To Kill a Mockingbird:  About the Author.” The Big Read Blog. National Endowment for the Arts. Web. 12 </a:t>
            </a:r>
            <a:r>
              <a:rPr lang="en-US" smtClean="0"/>
              <a:t>June 2016.</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a Web site</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Author</a:t>
            </a:r>
          </a:p>
          <a:p>
            <a:pPr marL="514350" indent="-514350">
              <a:buAutoNum type="arabicPeriod"/>
            </a:pPr>
            <a:r>
              <a:rPr lang="en-US" dirty="0" smtClean="0"/>
              <a:t>Title of short work</a:t>
            </a:r>
          </a:p>
          <a:p>
            <a:pPr marL="514350" indent="-514350">
              <a:buAutoNum type="arabicPeriod"/>
            </a:pPr>
            <a:r>
              <a:rPr lang="en-US" dirty="0" smtClean="0"/>
              <a:t>Title of Web site</a:t>
            </a:r>
          </a:p>
          <a:p>
            <a:pPr marL="514350" indent="-514350">
              <a:buAutoNum type="arabicPeriod"/>
            </a:pPr>
            <a:r>
              <a:rPr lang="en-US" dirty="0" smtClean="0"/>
              <a:t>Sponsor of Web site (“</a:t>
            </a:r>
            <a:r>
              <a:rPr lang="en-US" dirty="0" err="1" smtClean="0"/>
              <a:t>N.p</a:t>
            </a:r>
            <a:r>
              <a:rPr lang="en-US" dirty="0" smtClean="0"/>
              <a:t>.” if none)</a:t>
            </a:r>
          </a:p>
          <a:p>
            <a:pPr marL="514350" indent="-514350">
              <a:buAutoNum type="arabicPeriod"/>
            </a:pPr>
            <a:r>
              <a:rPr lang="en-US" dirty="0" smtClean="0"/>
              <a:t>Update date (“</a:t>
            </a:r>
            <a:r>
              <a:rPr lang="en-US" dirty="0" err="1" smtClean="0"/>
              <a:t>N.d</a:t>
            </a:r>
            <a:r>
              <a:rPr lang="en-US" dirty="0" smtClean="0"/>
              <a:t>.” if none)</a:t>
            </a:r>
          </a:p>
          <a:p>
            <a:pPr marL="514350" indent="-514350">
              <a:buAutoNum type="arabicPeriod"/>
            </a:pPr>
            <a:r>
              <a:rPr lang="en-US" dirty="0" smtClean="0"/>
              <a:t>Medium</a:t>
            </a:r>
          </a:p>
          <a:p>
            <a:pPr marL="514350" indent="-514350">
              <a:buAutoNum type="arabicPeriod"/>
            </a:pPr>
            <a:r>
              <a:rPr lang="en-US" dirty="0" smtClean="0"/>
              <a:t>Date you </a:t>
            </a:r>
            <a:r>
              <a:rPr lang="en-US" smtClean="0"/>
              <a:t>accessed source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Citation for </a:t>
            </a:r>
            <a:r>
              <a:rPr lang="en-US" dirty="0" err="1" smtClean="0"/>
              <a:t>Naviance</a:t>
            </a:r>
            <a:endParaRPr lang="en-US" dirty="0"/>
          </a:p>
        </p:txBody>
      </p:sp>
      <p:sp>
        <p:nvSpPr>
          <p:cNvPr id="3" name="Content Placeholder 2"/>
          <p:cNvSpPr>
            <a:spLocks noGrp="1"/>
          </p:cNvSpPr>
          <p:nvPr>
            <p:ph idx="1"/>
          </p:nvPr>
        </p:nvSpPr>
        <p:spPr/>
        <p:txBody>
          <a:bodyPr/>
          <a:lstStyle/>
          <a:p>
            <a:pPr>
              <a:buNone/>
            </a:pPr>
            <a:r>
              <a:rPr lang="en-US" dirty="0" smtClean="0"/>
              <a:t>“Monmouth University.” </a:t>
            </a:r>
            <a:r>
              <a:rPr lang="en-US" i="1" dirty="0" err="1" smtClean="0"/>
              <a:t>Naviance</a:t>
            </a:r>
            <a:r>
              <a:rPr lang="en-US" i="1" dirty="0" smtClean="0"/>
              <a:t>.</a:t>
            </a:r>
            <a:r>
              <a:rPr lang="en-US" dirty="0" smtClean="0"/>
              <a:t> </a:t>
            </a:r>
            <a:r>
              <a:rPr lang="en-US" dirty="0" err="1" smtClean="0"/>
              <a:t>N.p</a:t>
            </a:r>
            <a:r>
              <a:rPr lang="en-US" dirty="0" smtClean="0"/>
              <a:t>. </a:t>
            </a:r>
            <a:r>
              <a:rPr lang="en-US" dirty="0" err="1" smtClean="0"/>
              <a:t>N.d</a:t>
            </a:r>
            <a:r>
              <a:rPr lang="en-US" dirty="0" smtClean="0"/>
              <a:t>. Web.  12 January 2017.</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71538" y="525463"/>
            <a:ext cx="8162925" cy="769937"/>
          </a:xfrm>
        </p:spPr>
        <p:txBody>
          <a:bodyPr/>
          <a:lstStyle/>
          <a:p>
            <a:r>
              <a:rPr lang="en-US" smtClean="0"/>
              <a:t>Creating a Rebuttal</a:t>
            </a:r>
          </a:p>
        </p:txBody>
      </p:sp>
      <p:sp>
        <p:nvSpPr>
          <p:cNvPr id="7171" name="Content Placeholder 2"/>
          <p:cNvSpPr>
            <a:spLocks noGrp="1"/>
          </p:cNvSpPr>
          <p:nvPr>
            <p:ph idx="1"/>
          </p:nvPr>
        </p:nvSpPr>
        <p:spPr>
          <a:xfrm>
            <a:off x="912813" y="1524000"/>
            <a:ext cx="8110537" cy="4572000"/>
          </a:xfrm>
        </p:spPr>
        <p:txBody>
          <a:bodyPr/>
          <a:lstStyle/>
          <a:p>
            <a:pPr>
              <a:buFont typeface="Wingdings" pitchFamily="2" charset="2"/>
              <a:buNone/>
            </a:pPr>
            <a:r>
              <a:rPr lang="en-US" smtClean="0"/>
              <a:t>Rebuttal Outline:</a:t>
            </a:r>
          </a:p>
          <a:p>
            <a:r>
              <a:rPr lang="en-US" smtClean="0"/>
              <a:t>First, state clearly the opposing argument </a:t>
            </a:r>
          </a:p>
          <a:p>
            <a:r>
              <a:rPr lang="en-US" smtClean="0"/>
              <a:t>Next, make clear WHY you disagree with that argument.  </a:t>
            </a:r>
          </a:p>
          <a:p>
            <a:r>
              <a:rPr lang="en-US" smtClean="0"/>
              <a:t>Finally, refute the opponent’s evidence and explain why it does not work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71538" y="192088"/>
            <a:ext cx="8162925" cy="188912"/>
          </a:xfrm>
        </p:spPr>
        <p:txBody>
          <a:bodyPr>
            <a:normAutofit fontScale="90000"/>
          </a:bodyPr>
          <a:lstStyle/>
          <a:p>
            <a:endParaRPr lang="en-US" smtClean="0"/>
          </a:p>
        </p:txBody>
      </p:sp>
      <p:sp>
        <p:nvSpPr>
          <p:cNvPr id="8195" name="Content Placeholder 2"/>
          <p:cNvSpPr>
            <a:spLocks noGrp="1"/>
          </p:cNvSpPr>
          <p:nvPr>
            <p:ph idx="1"/>
          </p:nvPr>
        </p:nvSpPr>
        <p:spPr>
          <a:xfrm>
            <a:off x="457200" y="457200"/>
            <a:ext cx="8229600" cy="6096000"/>
          </a:xfrm>
        </p:spPr>
        <p:txBody>
          <a:bodyPr>
            <a:normAutofit fontScale="85000" lnSpcReduction="10000"/>
          </a:bodyPr>
          <a:lstStyle/>
          <a:p>
            <a:r>
              <a:rPr lang="en-US" b="1" dirty="0" smtClean="0"/>
              <a:t>Opponents may argue that cell phones and other electronic devices are simply the wave of the future, and teachers and school administrators must adjust to this intrusion into classrooms, that in fact they are integral to the safety of the individual student.  </a:t>
            </a:r>
            <a:r>
              <a:rPr lang="en-US" b="1" dirty="0" smtClean="0">
                <a:solidFill>
                  <a:schemeClr val="tx2">
                    <a:lumMod val="60000"/>
                    <a:lumOff val="40000"/>
                  </a:schemeClr>
                </a:solidFill>
              </a:rPr>
              <a:t>This is simply a weak attempt to provide justification for the distraction that phones and other electronic devices cause in the learning process.  </a:t>
            </a:r>
            <a:r>
              <a:rPr lang="en-US" b="1" dirty="0" smtClean="0">
                <a:solidFill>
                  <a:srgbClr val="FF0000"/>
                </a:solidFill>
              </a:rPr>
              <a:t>In fact, recent </a:t>
            </a:r>
            <a:r>
              <a:rPr lang="en-US" b="1" dirty="0" smtClean="0">
                <a:solidFill>
                  <a:srgbClr val="FF0000"/>
                </a:solidFill>
              </a:rPr>
              <a:t>studies (</a:t>
            </a:r>
            <a:r>
              <a:rPr lang="en-US" b="1" dirty="0" err="1" smtClean="0">
                <a:solidFill>
                  <a:srgbClr val="FF0000"/>
                </a:solidFill>
              </a:rPr>
              <a:t>Bernbaum</a:t>
            </a:r>
            <a:r>
              <a:rPr lang="en-US" b="1" dirty="0" smtClean="0">
                <a:solidFill>
                  <a:srgbClr val="FF0000"/>
                </a:solidFill>
              </a:rPr>
              <a:t> 12) </a:t>
            </a:r>
            <a:r>
              <a:rPr lang="en-US" b="1" dirty="0" smtClean="0">
                <a:solidFill>
                  <a:srgbClr val="FF0000"/>
                </a:solidFill>
              </a:rPr>
              <a:t>suggest that phones cause a significant disruption to a student’s focus, especially when dealing with difficult or new concepts. Schools need to do what is best for a student’s learning experience while maintaining a safe environment.  Cell phones in the classroom do not effectively accomplish that.</a:t>
            </a:r>
            <a:endParaRPr lang="en-US" dirty="0" smtClean="0">
              <a:solidFill>
                <a:srgbClr val="FF0000"/>
              </a:solidFill>
            </a:endParaRPr>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Tips and Tricks</a:t>
            </a:r>
            <a:endParaRPr lang="en-US" dirty="0"/>
          </a:p>
        </p:txBody>
      </p:sp>
      <p:sp>
        <p:nvSpPr>
          <p:cNvPr id="3" name="Content Placeholder 2"/>
          <p:cNvSpPr>
            <a:spLocks noGrp="1"/>
          </p:cNvSpPr>
          <p:nvPr>
            <p:ph idx="1"/>
          </p:nvPr>
        </p:nvSpPr>
        <p:spPr>
          <a:xfrm>
            <a:off x="457200" y="914400"/>
            <a:ext cx="8229600" cy="5715000"/>
          </a:xfrm>
        </p:spPr>
        <p:txBody>
          <a:bodyPr>
            <a:normAutofit fontScale="85000" lnSpcReduction="20000"/>
          </a:bodyPr>
          <a:lstStyle/>
          <a:p>
            <a:r>
              <a:rPr lang="en-US" dirty="0" smtClean="0"/>
              <a:t>Vary your sources within the document and within paragraphs</a:t>
            </a:r>
          </a:p>
          <a:p>
            <a:r>
              <a:rPr lang="en-US" dirty="0" smtClean="0"/>
              <a:t>Embed quotes and paraphrase whenever possible.  Introduce quotes. Shorten long quotes.  </a:t>
            </a:r>
          </a:p>
          <a:p>
            <a:r>
              <a:rPr lang="en-US" dirty="0" smtClean="0"/>
              <a:t>Make sure your sources support your central argument.  Don’t build your argument around your sources.  </a:t>
            </a:r>
          </a:p>
          <a:p>
            <a:r>
              <a:rPr lang="en-US" dirty="0" smtClean="0"/>
              <a:t>When you have a great idea, use varied sources to support that idea, even if you have a favorite source.</a:t>
            </a:r>
          </a:p>
          <a:p>
            <a:r>
              <a:rPr lang="en-US" dirty="0" smtClean="0"/>
              <a:t>Avoid using “you” and the general “they.” Use “I” judiciously.  Try to avoid “in my opinion.”</a:t>
            </a:r>
          </a:p>
          <a:p>
            <a:r>
              <a:rPr lang="en-US" dirty="0" smtClean="0"/>
              <a:t>Begin and end paragraphs with your own ideas.</a:t>
            </a:r>
          </a:p>
          <a:p>
            <a:r>
              <a:rPr lang="en-US" dirty="0" smtClean="0"/>
              <a:t>Try NOT to rely too heavily on one source</a:t>
            </a:r>
          </a:p>
          <a:p>
            <a:r>
              <a:rPr lang="en-US" dirty="0" smtClean="0"/>
              <a:t>Remember to alphabetize sources on Works Cited page.  Use hanging indent.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934</TotalTime>
  <Words>538</Words>
  <Application>Microsoft Office PowerPoint</Application>
  <PresentationFormat>On-screen Show (4:3)</PresentationFormat>
  <Paragraphs>41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How to Incorporate Sources</vt:lpstr>
      <vt:lpstr>Sample In-Text Citation</vt:lpstr>
      <vt:lpstr>Sample Citation for Internet Source </vt:lpstr>
      <vt:lpstr>From a Web site</vt:lpstr>
      <vt:lpstr>Sample Citation for Naviance</vt:lpstr>
      <vt:lpstr>Creating a Rebuttal</vt:lpstr>
      <vt:lpstr>PowerPoint Presentation</vt:lpstr>
      <vt:lpstr>Tips and Tricks</vt:lpstr>
    </vt:vector>
  </TitlesOfParts>
  <Company>Jackson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Traci Maloney</dc:creator>
  <cp:lastModifiedBy>Maloney, Traci</cp:lastModifiedBy>
  <cp:revision>68</cp:revision>
  <dcterms:created xsi:type="dcterms:W3CDTF">2011-05-17T16:27:59Z</dcterms:created>
  <dcterms:modified xsi:type="dcterms:W3CDTF">2017-11-29T17:05:06Z</dcterms:modified>
</cp:coreProperties>
</file>